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BD784476-A081-4435-8F7B-53DDA93A8A28}" type="datetimeFigureOut">
              <a:rPr lang="en-GB" smtClean="0"/>
              <a:pPr/>
              <a:t>11/06/2014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8E6F5FA4-BEF4-4492-A4EB-9EB845A063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865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4476-A081-4435-8F7B-53DDA93A8A28}" type="datetimeFigureOut">
              <a:rPr lang="en-GB" smtClean="0"/>
              <a:pPr/>
              <a:t>11/06/2014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5FA4-BEF4-4492-A4EB-9EB845A063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61213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4476-A081-4435-8F7B-53DDA93A8A28}" type="datetimeFigureOut">
              <a:rPr lang="en-GB" smtClean="0"/>
              <a:pPr/>
              <a:t>11/06/2014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5FA4-BEF4-4492-A4EB-9EB845A063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699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4476-A081-4435-8F7B-53DDA93A8A28}" type="datetimeFigureOut">
              <a:rPr lang="en-GB" smtClean="0"/>
              <a:pPr/>
              <a:t>11/06/2014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5FA4-BEF4-4492-A4EB-9EB845A063E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53196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4476-A081-4435-8F7B-53DDA93A8A28}" type="datetimeFigureOut">
              <a:rPr lang="en-GB" smtClean="0"/>
              <a:pPr/>
              <a:t>11/06/2014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5FA4-BEF4-4492-A4EB-9EB845A063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7550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4476-A081-4435-8F7B-53DDA93A8A28}" type="datetimeFigureOut">
              <a:rPr lang="en-GB" smtClean="0"/>
              <a:pPr/>
              <a:t>11/06/2014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5FA4-BEF4-4492-A4EB-9EB845A063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8930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4476-A081-4435-8F7B-53DDA93A8A28}" type="datetimeFigureOut">
              <a:rPr lang="en-GB" smtClean="0"/>
              <a:pPr/>
              <a:t>11/06/2014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5FA4-BEF4-4492-A4EB-9EB845A063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8780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4476-A081-4435-8F7B-53DDA93A8A28}" type="datetimeFigureOut">
              <a:rPr lang="en-GB" smtClean="0"/>
              <a:pPr/>
              <a:t>11/06/2014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5FA4-BEF4-4492-A4EB-9EB845A063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101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4476-A081-4435-8F7B-53DDA93A8A28}" type="datetimeFigureOut">
              <a:rPr lang="en-GB" smtClean="0"/>
              <a:pPr/>
              <a:t>11/06/2014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5FA4-BEF4-4492-A4EB-9EB845A063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4022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BD784476-A081-4435-8F7B-53DDA93A8A28}" type="datetimeFigureOut">
              <a:rPr lang="en-GB" smtClean="0"/>
              <a:pPr/>
              <a:t>11/06/2014</a:t>
            </a:fld>
            <a:endParaRPr lang="en-GB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8E6F5FA4-BEF4-4492-A4EB-9EB845A063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1057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4476-A081-4435-8F7B-53DDA93A8A28}" type="datetimeFigureOut">
              <a:rPr lang="en-GB" smtClean="0"/>
              <a:pPr/>
              <a:t>11/06/2014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5FA4-BEF4-4492-A4EB-9EB845A063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630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4476-A081-4435-8F7B-53DDA93A8A28}" type="datetimeFigureOut">
              <a:rPr lang="en-GB" smtClean="0"/>
              <a:pPr/>
              <a:t>11/06/2014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5FA4-BEF4-4492-A4EB-9EB845A063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4214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4476-A081-4435-8F7B-53DDA93A8A28}" type="datetimeFigureOut">
              <a:rPr lang="en-GB" smtClean="0"/>
              <a:pPr/>
              <a:t>11/06/2014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5FA4-BEF4-4492-A4EB-9EB845A063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730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4476-A081-4435-8F7B-53DDA93A8A28}" type="datetimeFigureOut">
              <a:rPr lang="en-GB" smtClean="0"/>
              <a:pPr/>
              <a:t>11/06/2014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5FA4-BEF4-4492-A4EB-9EB845A063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83285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4476-A081-4435-8F7B-53DDA93A8A28}" type="datetimeFigureOut">
              <a:rPr lang="en-GB" smtClean="0"/>
              <a:pPr/>
              <a:t>11/06/2014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5FA4-BEF4-4492-A4EB-9EB845A063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3391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4476-A081-4435-8F7B-53DDA93A8A28}" type="datetimeFigureOut">
              <a:rPr lang="en-GB" smtClean="0"/>
              <a:pPr/>
              <a:t>11/06/2014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5FA4-BEF4-4492-A4EB-9EB845A063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445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4476-A081-4435-8F7B-53DDA93A8A28}" type="datetimeFigureOut">
              <a:rPr lang="en-GB" smtClean="0"/>
              <a:pPr/>
              <a:t>11/06/2014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5FA4-BEF4-4492-A4EB-9EB845A063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955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84476-A081-4435-8F7B-53DDA93A8A28}" type="datetimeFigureOut">
              <a:rPr lang="en-GB" smtClean="0"/>
              <a:pPr/>
              <a:t>11/06/2014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F5FA4-BEF4-4492-A4EB-9EB845A063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1126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E-Assessment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Azhar ul </a:t>
            </a:r>
            <a:r>
              <a:rPr lang="en-US" dirty="0" err="1" smtClean="0"/>
              <a:t>islam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3835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Do you want the red pill or the blue pill?</a:t>
            </a:r>
            <a:endParaRPr lang="en-GB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963" y="2448719"/>
            <a:ext cx="49149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5656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Azhar ul </a:t>
            </a:r>
            <a:r>
              <a:rPr lang="en-US" dirty="0" err="1" smtClean="0"/>
              <a:t>islam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Assistant System Programmer</a:t>
            </a:r>
            <a:br>
              <a:rPr lang="en-US" dirty="0" smtClean="0"/>
            </a:br>
            <a:r>
              <a:rPr lang="en-US" dirty="0" smtClean="0"/>
              <a:t>Directorate of Overseas Education &amp; e-Learning</a:t>
            </a:r>
            <a:br>
              <a:rPr lang="en-US" dirty="0" smtClean="0"/>
            </a:br>
            <a:r>
              <a:rPr lang="en-US" dirty="0" smtClean="0"/>
              <a:t>Room G-5, ICT Building, AIOU</a:t>
            </a:r>
          </a:p>
          <a:p>
            <a:r>
              <a:rPr lang="en-US" dirty="0" smtClean="0"/>
              <a:t>Email: azhar@aiou.edu.pk</a:t>
            </a:r>
          </a:p>
          <a:p>
            <a:r>
              <a:rPr lang="en-US" dirty="0" smtClean="0"/>
              <a:t>URL: olive.aiou.edu.pk</a:t>
            </a:r>
          </a:p>
          <a:p>
            <a:r>
              <a:rPr lang="en-US" dirty="0" smtClean="0"/>
              <a:t>URL: del.aiou.edu.pk</a:t>
            </a:r>
          </a:p>
          <a:p>
            <a:r>
              <a:rPr lang="en-US" dirty="0" smtClean="0"/>
              <a:t>URL: col.aiou.edu.pk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9240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E-Assessment</a:t>
            </a:r>
          </a:p>
          <a:p>
            <a:r>
              <a:rPr lang="en-US" dirty="0" smtClean="0"/>
              <a:t>Benefits of E-Assessment</a:t>
            </a:r>
          </a:p>
          <a:p>
            <a:r>
              <a:rPr lang="en-US" dirty="0" smtClean="0"/>
              <a:t>Problems of E-Assessment</a:t>
            </a:r>
          </a:p>
          <a:p>
            <a:r>
              <a:rPr lang="en-US" dirty="0" smtClean="0"/>
              <a:t>E-Assessment at your disposal</a:t>
            </a:r>
          </a:p>
          <a:p>
            <a:r>
              <a:rPr lang="en-US" dirty="0" smtClean="0"/>
              <a:t>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40058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learning and assessment </a:t>
            </a:r>
            <a:r>
              <a:rPr lang="en-US" dirty="0" smtClean="0"/>
              <a:t>today?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6993" y="2524597"/>
            <a:ext cx="3870325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191" y="2524597"/>
            <a:ext cx="42672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026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learning environments for students and teachers</a:t>
            </a:r>
            <a:endParaRPr lang="en-GB" dirty="0"/>
          </a:p>
        </p:txBody>
      </p:sp>
      <p:pic>
        <p:nvPicPr>
          <p:cNvPr id="4" name="Picture 3" descr="I:\altc\presentations\TA_sloodle_choice_secondlife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072794"/>
            <a:ext cx="3529012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875078"/>
            <a:ext cx="3500437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U:\Documents\conferences\2002\ascilite\graphics\mon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8322" y="2245913"/>
            <a:ext cx="266223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951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Assessment undertaken via a computer</a:t>
            </a:r>
          </a:p>
          <a:p>
            <a:pPr lvl="1"/>
            <a:r>
              <a:rPr lang="en-GB" dirty="0"/>
              <a:t>Desktop computer</a:t>
            </a:r>
          </a:p>
          <a:p>
            <a:pPr lvl="1"/>
            <a:r>
              <a:rPr lang="en-GB" dirty="0"/>
              <a:t>Laptop computer</a:t>
            </a:r>
          </a:p>
          <a:p>
            <a:pPr lvl="1"/>
            <a:r>
              <a:rPr lang="en-GB" dirty="0"/>
              <a:t>PDA</a:t>
            </a:r>
          </a:p>
          <a:p>
            <a:pPr lvl="1"/>
            <a:r>
              <a:rPr lang="en-GB" dirty="0"/>
              <a:t>Smartphone</a:t>
            </a:r>
          </a:p>
          <a:p>
            <a:r>
              <a:rPr lang="en-GB" dirty="0"/>
              <a:t>Formative or </a:t>
            </a:r>
            <a:r>
              <a:rPr lang="en-GB" dirty="0" smtClean="0"/>
              <a:t>summative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9107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</a:t>
            </a:r>
            <a:r>
              <a:rPr lang="en-US" dirty="0" smtClean="0"/>
              <a:t>E-Assessment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Easier to administer with individual candidates</a:t>
            </a:r>
          </a:p>
          <a:p>
            <a:r>
              <a:rPr lang="en-GB" dirty="0"/>
              <a:t>Potentially greater security</a:t>
            </a:r>
          </a:p>
          <a:p>
            <a:r>
              <a:rPr lang="en-GB" dirty="0"/>
              <a:t>Potentially wider examination “windows”</a:t>
            </a:r>
          </a:p>
          <a:p>
            <a:r>
              <a:rPr lang="en-GB" dirty="0"/>
              <a:t>Easier to manage verification processes</a:t>
            </a:r>
          </a:p>
          <a:p>
            <a:r>
              <a:rPr lang="en-GB" dirty="0"/>
              <a:t>Faster turnaround of results and reporting</a:t>
            </a:r>
          </a:p>
          <a:p>
            <a:r>
              <a:rPr lang="en-GB" dirty="0"/>
              <a:t>Potentially easier to deal with support and accessibility issues for learners with specific needs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9825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of </a:t>
            </a:r>
            <a:r>
              <a:rPr lang="en-US" dirty="0" smtClean="0"/>
              <a:t>E-Assessment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20624" indent="-384048">
              <a:defRPr/>
            </a:pPr>
            <a:r>
              <a:rPr lang="en-GB" dirty="0"/>
              <a:t>Staffing requirements (e-testing role matrix)</a:t>
            </a:r>
          </a:p>
          <a:p>
            <a:pPr marL="420624" indent="-384048">
              <a:defRPr/>
            </a:pPr>
            <a:r>
              <a:rPr lang="en-GB" dirty="0"/>
              <a:t>Areas of responsibility</a:t>
            </a:r>
          </a:p>
          <a:p>
            <a:pPr marL="420624" indent="-384048">
              <a:defRPr/>
            </a:pPr>
            <a:r>
              <a:rPr lang="en-GB" dirty="0"/>
              <a:t>Generic tasks</a:t>
            </a:r>
          </a:p>
          <a:p>
            <a:pPr marL="722376" lvl="1" indent="-274320">
              <a:buFont typeface="Arial" pitchFamily="34" charset="0"/>
              <a:buChar char="–"/>
              <a:defRPr/>
            </a:pPr>
            <a:r>
              <a:rPr lang="en-GB" dirty="0"/>
              <a:t>E-testing processes and procedures</a:t>
            </a:r>
          </a:p>
          <a:p>
            <a:pPr marL="722376" lvl="1" indent="-274320">
              <a:buFont typeface="Arial" pitchFamily="34" charset="0"/>
              <a:buChar char="–"/>
              <a:defRPr/>
            </a:pPr>
            <a:r>
              <a:rPr lang="en-GB" dirty="0"/>
              <a:t>Liaison</a:t>
            </a:r>
          </a:p>
          <a:p>
            <a:pPr marL="722376" lvl="1" indent="-274320">
              <a:buFont typeface="Arial" pitchFamily="34" charset="0"/>
              <a:buChar char="–"/>
              <a:defRPr/>
            </a:pPr>
            <a:r>
              <a:rPr lang="en-GB" dirty="0"/>
              <a:t>Resources</a:t>
            </a:r>
          </a:p>
          <a:p>
            <a:pPr marL="722376" lvl="1" indent="-274320">
              <a:buFont typeface="Arial" pitchFamily="34" charset="0"/>
              <a:buChar char="–"/>
              <a:defRPr/>
            </a:pPr>
            <a:r>
              <a:rPr lang="en-GB" dirty="0"/>
              <a:t>Problem solving</a:t>
            </a:r>
          </a:p>
          <a:p>
            <a:pPr marL="722376" lvl="1" indent="-274320">
              <a:buFont typeface="Arial" pitchFamily="34" charset="0"/>
              <a:buChar char="–"/>
              <a:defRPr/>
            </a:pPr>
            <a:r>
              <a:rPr lang="en-GB" dirty="0"/>
              <a:t>Learner support</a:t>
            </a:r>
          </a:p>
          <a:p>
            <a:pPr marL="722376" lvl="1" indent="-274320">
              <a:buFont typeface="Arial" pitchFamily="34" charset="0"/>
              <a:buChar char="–"/>
              <a:defRPr/>
            </a:pPr>
            <a:r>
              <a:rPr lang="en-GB" dirty="0"/>
              <a:t>Staff </a:t>
            </a:r>
            <a:r>
              <a:rPr lang="en-GB" dirty="0" smtClean="0"/>
              <a:t>development/capability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45075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E-Assessment at your </a:t>
            </a:r>
            <a:r>
              <a:rPr lang="en-US" dirty="0" smtClean="0"/>
              <a:t>disposal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Modules of MOODLE LMS</a:t>
            </a:r>
          </a:p>
          <a:p>
            <a:pPr lvl="1"/>
            <a:r>
              <a:rPr lang="en-US" dirty="0" smtClean="0"/>
              <a:t>Assignments</a:t>
            </a:r>
          </a:p>
          <a:p>
            <a:pPr lvl="1"/>
            <a:r>
              <a:rPr lang="en-US" dirty="0" smtClean="0"/>
              <a:t>Online Exam using Question Banks</a:t>
            </a:r>
          </a:p>
          <a:p>
            <a:pPr lvl="1"/>
            <a:r>
              <a:rPr lang="en-US" dirty="0" smtClean="0"/>
              <a:t>Forum participation</a:t>
            </a:r>
          </a:p>
          <a:p>
            <a:pPr lvl="1"/>
            <a:r>
              <a:rPr lang="en-US" dirty="0" smtClean="0"/>
              <a:t>Virtual Classroom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7542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GB" dirty="0"/>
          </a:p>
        </p:txBody>
      </p:sp>
      <p:pic>
        <p:nvPicPr>
          <p:cNvPr id="1026" name="Picture 2" descr="http://hofstetterlandscaping.com/wp-content/uploads/2012/09/question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4228" y="2249488"/>
            <a:ext cx="4332369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3629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51</TotalTime>
  <Words>154</Words>
  <Application>Microsoft Office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Circuit</vt:lpstr>
      <vt:lpstr>E-Assessment</vt:lpstr>
      <vt:lpstr>contents</vt:lpstr>
      <vt:lpstr>Typical learning and assessment today?</vt:lpstr>
      <vt:lpstr>New learning environments for students and teachers</vt:lpstr>
      <vt:lpstr>Introduction</vt:lpstr>
      <vt:lpstr>Benefits of E-Assessment</vt:lpstr>
      <vt:lpstr>Problems of E-Assessment</vt:lpstr>
      <vt:lpstr>E-Assessment at your disposal</vt:lpstr>
      <vt:lpstr>Questions?</vt:lpstr>
      <vt:lpstr>Do you want the red pill or the blue pill?</vt:lpstr>
      <vt:lpstr>Azhar ul islam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E-Assessment</dc:title>
  <dc:creator>Azhar ul Islam</dc:creator>
  <cp:lastModifiedBy>Zahid Majeed</cp:lastModifiedBy>
  <cp:revision>38</cp:revision>
  <dcterms:created xsi:type="dcterms:W3CDTF">2014-05-22T02:48:47Z</dcterms:created>
  <dcterms:modified xsi:type="dcterms:W3CDTF">2014-06-11T08:56:28Z</dcterms:modified>
</cp:coreProperties>
</file>